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2" r:id="rId4"/>
    <p:sldId id="264" r:id="rId5"/>
    <p:sldId id="271" r:id="rId6"/>
    <p:sldId id="266" r:id="rId7"/>
    <p:sldId id="265" r:id="rId8"/>
    <p:sldId id="267" r:id="rId9"/>
    <p:sldId id="268" r:id="rId10"/>
    <p:sldId id="270" r:id="rId11"/>
    <p:sldId id="269" r:id="rId12"/>
    <p:sldId id="26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4660"/>
  </p:normalViewPr>
  <p:slideViewPr>
    <p:cSldViewPr snapToGrid="0">
      <p:cViewPr varScale="1">
        <p:scale>
          <a:sx n="85" d="100"/>
          <a:sy n="85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9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9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3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34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9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1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9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0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46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7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3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0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241E59-0646-41EB-8ED0-090409856B7D}"/>
              </a:ext>
            </a:extLst>
          </p:cNvPr>
          <p:cNvSpPr/>
          <p:nvPr/>
        </p:nvSpPr>
        <p:spPr>
          <a:xfrm>
            <a:off x="15571" y="3187141"/>
            <a:ext cx="12166379" cy="1519769"/>
          </a:xfrm>
          <a:prstGeom prst="rect">
            <a:avLst/>
          </a:prstGeom>
          <a:solidFill>
            <a:srgbClr val="181E2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072631" y="1842997"/>
            <a:ext cx="8006542" cy="997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srgbClr val="C00000"/>
                </a:solidFill>
                <a:latin typeface="Ravie" panose="04040805050809020602" pitchFamily="82" charset="0"/>
              </a:rPr>
              <a:t>R</a:t>
            </a:r>
            <a:r>
              <a:rPr lang="en-US" altLang="ko-KR" sz="4400" kern="0" dirty="0">
                <a:solidFill>
                  <a:schemeClr val="bg1"/>
                </a:solidFill>
                <a:latin typeface="Ravie" panose="04040805050809020602" pitchFamily="82" charset="0"/>
              </a:rPr>
              <a:t>O</a:t>
            </a:r>
            <a:r>
              <a:rPr lang="en-US" altLang="ko-KR" sz="4400" kern="0" dirty="0">
                <a:solidFill>
                  <a:srgbClr val="C00000"/>
                </a:solidFill>
                <a:latin typeface="Ravie" panose="04040805050809020602" pitchFamily="82" charset="0"/>
              </a:rPr>
              <a:t>OM</a:t>
            </a:r>
            <a:r>
              <a:rPr lang="en-US" altLang="ko-KR" sz="4400" kern="0" dirty="0">
                <a:solidFill>
                  <a:prstClr val="white"/>
                </a:solidFill>
                <a:latin typeface="Ravie" panose="04040805050809020602" pitchFamily="82" charset="0"/>
              </a:rPr>
              <a:t> </a:t>
            </a:r>
            <a:r>
              <a:rPr lang="en-US" altLang="ko-KR" sz="4400" kern="0" dirty="0">
                <a:solidFill>
                  <a:srgbClr val="C00000"/>
                </a:solidFill>
                <a:latin typeface="Ravie" panose="04040805050809020602" pitchFamily="82" charset="0"/>
              </a:rPr>
              <a:t>E</a:t>
            </a:r>
            <a:r>
              <a:rPr lang="en-US" altLang="ko-KR" sz="4400" kern="0" dirty="0">
                <a:solidFill>
                  <a:schemeClr val="bg1"/>
                </a:solidFill>
                <a:latin typeface="Ravie" panose="04040805050809020602" pitchFamily="82" charset="0"/>
              </a:rPr>
              <a:t>S</a:t>
            </a:r>
            <a:r>
              <a:rPr lang="en-US" altLang="ko-KR" sz="4400" kern="0" dirty="0">
                <a:solidFill>
                  <a:srgbClr val="C00000"/>
                </a:solidFill>
                <a:latin typeface="Ravie" panose="04040805050809020602" pitchFamily="82" charset="0"/>
              </a:rPr>
              <a:t>CAPE</a:t>
            </a:r>
            <a:r>
              <a:rPr lang="en-US" altLang="ko-KR" sz="4400" kern="0" dirty="0">
                <a:solidFill>
                  <a:prstClr val="white"/>
                </a:solidFill>
                <a:latin typeface="Ravie" panose="04040805050809020602" pitchFamily="82" charset="0"/>
              </a:rPr>
              <a:t> </a:t>
            </a:r>
            <a:r>
              <a:rPr lang="en-US" altLang="ko-KR" sz="4400" kern="0" dirty="0">
                <a:solidFill>
                  <a:schemeClr val="bg1"/>
                </a:solidFill>
                <a:latin typeface="Ravie" panose="04040805050809020602" pitchFamily="82" charset="0"/>
              </a:rPr>
              <a:t>GAME</a:t>
            </a:r>
            <a:endParaRPr lang="ko-KR" altLang="en-US" sz="4400" kern="0" dirty="0">
              <a:solidFill>
                <a:schemeClr val="bg1"/>
              </a:solidFill>
              <a:latin typeface="Ravie" panose="04040805050809020602" pitchFamily="82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2026912" y="2110544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10879" y="3465515"/>
            <a:ext cx="372221" cy="372221"/>
            <a:chOff x="4110879" y="3817205"/>
            <a:chExt cx="276225" cy="27622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8241E59-0646-41EB-8ED0-090409856B7D}"/>
                </a:ext>
              </a:extLst>
            </p:cNvPr>
            <p:cNvSpPr/>
            <p:nvPr/>
          </p:nvSpPr>
          <p:spPr>
            <a:xfrm>
              <a:off x="4110879" y="3817205"/>
              <a:ext cx="276225" cy="276225"/>
            </a:xfrm>
            <a:prstGeom prst="ellipse">
              <a:avLst/>
            </a:prstGeom>
            <a:solidFill>
              <a:srgbClr val="090C0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4F9A130-FA06-4C64-B9C8-AF00295A370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181795" y="3892653"/>
              <a:ext cx="111637" cy="137059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110879" y="4090990"/>
            <a:ext cx="372221" cy="372221"/>
            <a:chOff x="4110879" y="4322030"/>
            <a:chExt cx="276225" cy="276225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8241E59-0646-41EB-8ED0-090409856B7D}"/>
                </a:ext>
              </a:extLst>
            </p:cNvPr>
            <p:cNvSpPr/>
            <p:nvPr/>
          </p:nvSpPr>
          <p:spPr>
            <a:xfrm>
              <a:off x="4110879" y="4322030"/>
              <a:ext cx="276225" cy="276225"/>
            </a:xfrm>
            <a:prstGeom prst="ellipse">
              <a:avLst/>
            </a:prstGeom>
            <a:solidFill>
              <a:srgbClr val="090C0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Group 20">
              <a:extLst>
                <a:ext uri="{FF2B5EF4-FFF2-40B4-BE49-F238E27FC236}">
                  <a16:creationId xmlns:a16="http://schemas.microsoft.com/office/drawing/2014/main" id="{1C7089A4-20D7-4AF1-BE6E-531433FE9E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0844" y="4384003"/>
              <a:ext cx="111637" cy="152278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4FD96A79-3125-4B4D-9D0F-5318695145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1E104CFD-44EE-4744-892C-82D81F2C00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013D346-0728-4628-A7B9-15F1191C1C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388D3E4B-8569-4D4B-B6C3-A3B9FCAA8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" name="직사각형 9"/>
          <p:cNvSpPr/>
          <p:nvPr/>
        </p:nvSpPr>
        <p:spPr>
          <a:xfrm>
            <a:off x="4631276" y="3528723"/>
            <a:ext cx="19832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kern="0" dirty="0">
                <a:solidFill>
                  <a:prstClr val="white"/>
                </a:solidFill>
              </a:rPr>
              <a:t>부산대학교 정보컴퓨터공학부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31276" y="4150142"/>
            <a:ext cx="1300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kern="0" dirty="0">
                <a:solidFill>
                  <a:prstClr val="white"/>
                </a:solidFill>
              </a:rPr>
              <a:t>201524536 </a:t>
            </a:r>
            <a:r>
              <a:rPr lang="ko-KR" altLang="en-US" sz="1050" kern="0" dirty="0">
                <a:solidFill>
                  <a:prstClr val="white"/>
                </a:solidFill>
              </a:rPr>
              <a:t>이연걸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4B1DEB-A2CE-4E20-A0C1-3676C95EA05A}"/>
              </a:ext>
            </a:extLst>
          </p:cNvPr>
          <p:cNvSpPr/>
          <p:nvPr/>
        </p:nvSpPr>
        <p:spPr>
          <a:xfrm>
            <a:off x="5964333" y="4155004"/>
            <a:ext cx="1300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kern="0" dirty="0">
                <a:solidFill>
                  <a:prstClr val="white"/>
                </a:solidFill>
              </a:rPr>
              <a:t>201424265 </a:t>
            </a:r>
            <a:r>
              <a:rPr lang="ko-KR" altLang="en-US" sz="1050" kern="0" dirty="0">
                <a:solidFill>
                  <a:prstClr val="white"/>
                </a:solidFill>
              </a:rPr>
              <a:t>이창훈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0B266-9C15-45E6-8181-1DC3D007677F}"/>
              </a:ext>
            </a:extLst>
          </p:cNvPr>
          <p:cNvSpPr/>
          <p:nvPr/>
        </p:nvSpPr>
        <p:spPr>
          <a:xfrm>
            <a:off x="7297390" y="4150142"/>
            <a:ext cx="1300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kern="0" dirty="0">
                <a:solidFill>
                  <a:prstClr val="white"/>
                </a:solidFill>
              </a:rPr>
              <a:t>201524515 </a:t>
            </a:r>
            <a:r>
              <a:rPr lang="ko-KR" altLang="en-US" sz="1050" kern="0" dirty="0" err="1">
                <a:solidFill>
                  <a:prstClr val="white"/>
                </a:solidFill>
              </a:rPr>
              <a:t>윤석현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F8802A-4123-4A86-82C7-80191DC35723}"/>
              </a:ext>
            </a:extLst>
          </p:cNvPr>
          <p:cNvSpPr/>
          <p:nvPr/>
        </p:nvSpPr>
        <p:spPr>
          <a:xfrm>
            <a:off x="1961062" y="927100"/>
            <a:ext cx="8006542" cy="997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schemeClr val="bg1"/>
                </a:solidFill>
                <a:latin typeface="Verdana Pro SemiBold" panose="020B0704030504040204" pitchFamily="34" charset="0"/>
              </a:rPr>
              <a:t>2</a:t>
            </a:r>
            <a:r>
              <a:rPr lang="ko-KR" altLang="en-US" sz="4400" kern="0" dirty="0">
                <a:solidFill>
                  <a:schemeClr val="bg1"/>
                </a:solidFill>
                <a:latin typeface="Verdana Pro SemiBold" panose="020B0704030504040204" pitchFamily="34" charset="0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53066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584BE12C-F652-4DFB-ADB1-2D2935140FC0}"/>
              </a:ext>
            </a:extLst>
          </p:cNvPr>
          <p:cNvSpPr/>
          <p:nvPr/>
        </p:nvSpPr>
        <p:spPr>
          <a:xfrm rot="5400000">
            <a:off x="2088339" y="183083"/>
            <a:ext cx="655373" cy="4832051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5FC520-961E-4DDA-B84C-EDC0E1418FC7}"/>
              </a:ext>
            </a:extLst>
          </p:cNvPr>
          <p:cNvSpPr/>
          <p:nvPr/>
        </p:nvSpPr>
        <p:spPr>
          <a:xfrm>
            <a:off x="895616" y="1232242"/>
            <a:ext cx="573826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좋았던 점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951A3-A1F3-4B86-8BB2-45EBFDF8FE25}"/>
              </a:ext>
            </a:extLst>
          </p:cNvPr>
          <p:cNvSpPr txBox="1"/>
          <p:nvPr/>
        </p:nvSpPr>
        <p:spPr>
          <a:xfrm>
            <a:off x="7780007" y="2643893"/>
            <a:ext cx="2203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prstClr val="white"/>
                </a:solidFill>
              </a:rPr>
              <a:t>100</a:t>
            </a:r>
            <a:r>
              <a:rPr lang="en-US" altLang="ko-KR" sz="28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D8B57EAE-7785-463D-B749-B28A49F3F55D}"/>
              </a:ext>
            </a:extLst>
          </p:cNvPr>
          <p:cNvSpPr/>
          <p:nvPr/>
        </p:nvSpPr>
        <p:spPr>
          <a:xfrm>
            <a:off x="7527074" y="1793593"/>
            <a:ext cx="2523908" cy="2523908"/>
          </a:xfrm>
          <a:prstGeom prst="arc">
            <a:avLst>
              <a:gd name="adj1" fmla="val 16398094"/>
              <a:gd name="adj2" fmla="val 16308365"/>
            </a:avLst>
          </a:prstGeom>
          <a:noFill/>
          <a:ln w="34925" cap="rnd">
            <a:solidFill>
              <a:srgbClr val="FF99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7BF871-AF87-467E-96F6-1E12A0555A05}"/>
              </a:ext>
            </a:extLst>
          </p:cNvPr>
          <p:cNvSpPr/>
          <p:nvPr/>
        </p:nvSpPr>
        <p:spPr>
          <a:xfrm>
            <a:off x="389224" y="2304896"/>
            <a:ext cx="461877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1) </a:t>
            </a:r>
            <a:r>
              <a:rPr lang="ko-KR" altLang="en-US" sz="2000" b="1" dirty="0">
                <a:solidFill>
                  <a:prstClr val="white"/>
                </a:solidFill>
              </a:rPr>
              <a:t>액티비티 스택 구조 이해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821EF2-F0EF-4388-B029-21964013C704}"/>
              </a:ext>
            </a:extLst>
          </p:cNvPr>
          <p:cNvSpPr/>
          <p:nvPr/>
        </p:nvSpPr>
        <p:spPr>
          <a:xfrm>
            <a:off x="259893" y="198273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3. </a:t>
            </a:r>
            <a:r>
              <a:rPr lang="ko-KR" altLang="en-US" sz="4400" kern="0" dirty="0">
                <a:solidFill>
                  <a:prstClr val="white"/>
                </a:solidFill>
              </a:rPr>
              <a:t>총평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B7030BAF-FCEB-45C2-A0FB-F12F2727BF88}"/>
              </a:ext>
            </a:extLst>
          </p:cNvPr>
          <p:cNvSpPr/>
          <p:nvPr/>
        </p:nvSpPr>
        <p:spPr>
          <a:xfrm rot="5400000">
            <a:off x="2084951" y="1294728"/>
            <a:ext cx="655373" cy="4832051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925FC9-DF84-4087-BB80-7FF94C345739}"/>
              </a:ext>
            </a:extLst>
          </p:cNvPr>
          <p:cNvSpPr/>
          <p:nvPr/>
        </p:nvSpPr>
        <p:spPr>
          <a:xfrm>
            <a:off x="998824" y="3384724"/>
            <a:ext cx="308986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2) </a:t>
            </a:r>
            <a:r>
              <a:rPr lang="ko-KR" altLang="en-US" sz="2000" b="1" dirty="0">
                <a:solidFill>
                  <a:prstClr val="white"/>
                </a:solidFill>
              </a:rPr>
              <a:t>공동 작업에 대한 이해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BD1FA1DD-2C86-4E4F-9B88-61265ECD2BB7}"/>
              </a:ext>
            </a:extLst>
          </p:cNvPr>
          <p:cNvSpPr/>
          <p:nvPr/>
        </p:nvSpPr>
        <p:spPr>
          <a:xfrm rot="5400000">
            <a:off x="2084951" y="2406635"/>
            <a:ext cx="655373" cy="4832051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B42968-A6F7-4680-A863-457032F552CD}"/>
              </a:ext>
            </a:extLst>
          </p:cNvPr>
          <p:cNvSpPr/>
          <p:nvPr/>
        </p:nvSpPr>
        <p:spPr>
          <a:xfrm>
            <a:off x="612363" y="4494712"/>
            <a:ext cx="308986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3) </a:t>
            </a:r>
            <a:r>
              <a:rPr lang="ko-KR" altLang="en-US" sz="2000" b="1" dirty="0">
                <a:solidFill>
                  <a:prstClr val="white"/>
                </a:solidFill>
              </a:rPr>
              <a:t>달성 및 성취감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7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584BE12C-F652-4DFB-ADB1-2D2935140FC0}"/>
              </a:ext>
            </a:extLst>
          </p:cNvPr>
          <p:cNvSpPr/>
          <p:nvPr/>
        </p:nvSpPr>
        <p:spPr>
          <a:xfrm rot="5400000">
            <a:off x="2088339" y="183083"/>
            <a:ext cx="655373" cy="4832051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5FC520-961E-4DDA-B84C-EDC0E1418FC7}"/>
              </a:ext>
            </a:extLst>
          </p:cNvPr>
          <p:cNvSpPr/>
          <p:nvPr/>
        </p:nvSpPr>
        <p:spPr>
          <a:xfrm>
            <a:off x="895616" y="1232242"/>
            <a:ext cx="573826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아쉬웠던 점 </a:t>
            </a:r>
            <a:r>
              <a:rPr lang="en-US" altLang="ko-KR" sz="2800" b="1" dirty="0">
                <a:solidFill>
                  <a:schemeClr val="bg1"/>
                </a:solidFill>
              </a:rPr>
              <a:t>&amp; </a:t>
            </a:r>
            <a:r>
              <a:rPr lang="ko-KR" altLang="en-US" sz="2800" b="1" dirty="0">
                <a:solidFill>
                  <a:schemeClr val="bg1"/>
                </a:solidFill>
              </a:rPr>
              <a:t>보완점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951A3-A1F3-4B86-8BB2-45EBFDF8FE25}"/>
              </a:ext>
            </a:extLst>
          </p:cNvPr>
          <p:cNvSpPr txBox="1"/>
          <p:nvPr/>
        </p:nvSpPr>
        <p:spPr>
          <a:xfrm>
            <a:off x="7418185" y="2868302"/>
            <a:ext cx="2203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prstClr val="white"/>
                </a:solidFill>
              </a:rPr>
              <a:t>25</a:t>
            </a:r>
            <a:r>
              <a:rPr lang="en-US" altLang="ko-KR" sz="28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D8B57EAE-7785-463D-B749-B28A49F3F55D}"/>
              </a:ext>
            </a:extLst>
          </p:cNvPr>
          <p:cNvSpPr/>
          <p:nvPr/>
        </p:nvSpPr>
        <p:spPr>
          <a:xfrm>
            <a:off x="7257906" y="2059797"/>
            <a:ext cx="2523908" cy="2523908"/>
          </a:xfrm>
          <a:prstGeom prst="arc">
            <a:avLst>
              <a:gd name="adj1" fmla="val 10844658"/>
              <a:gd name="adj2" fmla="val 16308365"/>
            </a:avLst>
          </a:prstGeom>
          <a:noFill/>
          <a:ln w="34925" cap="rnd">
            <a:solidFill>
              <a:srgbClr val="FF99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7BF871-AF87-467E-96F6-1E12A0555A05}"/>
              </a:ext>
            </a:extLst>
          </p:cNvPr>
          <p:cNvSpPr/>
          <p:nvPr/>
        </p:nvSpPr>
        <p:spPr>
          <a:xfrm>
            <a:off x="473175" y="2301998"/>
            <a:ext cx="308986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1) </a:t>
            </a:r>
            <a:r>
              <a:rPr lang="ko-KR" altLang="en-US" sz="2000" b="1" dirty="0">
                <a:solidFill>
                  <a:prstClr val="white"/>
                </a:solidFill>
              </a:rPr>
              <a:t>디자인 및 </a:t>
            </a:r>
            <a:r>
              <a:rPr lang="en-US" altLang="ko-KR" sz="2000" b="1" dirty="0">
                <a:solidFill>
                  <a:prstClr val="white"/>
                </a:solidFill>
              </a:rPr>
              <a:t>UI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821EF2-F0EF-4388-B029-21964013C704}"/>
              </a:ext>
            </a:extLst>
          </p:cNvPr>
          <p:cNvSpPr/>
          <p:nvPr/>
        </p:nvSpPr>
        <p:spPr>
          <a:xfrm>
            <a:off x="259893" y="198273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3. </a:t>
            </a:r>
            <a:r>
              <a:rPr lang="ko-KR" altLang="en-US" sz="4400" kern="0" dirty="0">
                <a:solidFill>
                  <a:prstClr val="white"/>
                </a:solidFill>
              </a:rPr>
              <a:t>총평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B7030BAF-FCEB-45C2-A0FB-F12F2727BF88}"/>
              </a:ext>
            </a:extLst>
          </p:cNvPr>
          <p:cNvSpPr/>
          <p:nvPr/>
        </p:nvSpPr>
        <p:spPr>
          <a:xfrm rot="5400000">
            <a:off x="2084951" y="1294728"/>
            <a:ext cx="655373" cy="4832051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925FC9-DF84-4087-BB80-7FF94C345739}"/>
              </a:ext>
            </a:extLst>
          </p:cNvPr>
          <p:cNvSpPr/>
          <p:nvPr/>
        </p:nvSpPr>
        <p:spPr>
          <a:xfrm>
            <a:off x="582273" y="3387123"/>
            <a:ext cx="308986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2) </a:t>
            </a:r>
            <a:r>
              <a:rPr lang="ko-KR" altLang="en-US" sz="2000" b="1" dirty="0">
                <a:solidFill>
                  <a:prstClr val="white"/>
                </a:solidFill>
              </a:rPr>
              <a:t>웹 프로그래밍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BD1FA1DD-2C86-4E4F-9B88-61265ECD2BB7}"/>
              </a:ext>
            </a:extLst>
          </p:cNvPr>
          <p:cNvSpPr/>
          <p:nvPr/>
        </p:nvSpPr>
        <p:spPr>
          <a:xfrm rot="5400000">
            <a:off x="2084950" y="2406373"/>
            <a:ext cx="655373" cy="4832051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B42968-A6F7-4680-A863-457032F552CD}"/>
              </a:ext>
            </a:extLst>
          </p:cNvPr>
          <p:cNvSpPr/>
          <p:nvPr/>
        </p:nvSpPr>
        <p:spPr>
          <a:xfrm>
            <a:off x="786940" y="4494712"/>
            <a:ext cx="308986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3) </a:t>
            </a:r>
            <a:r>
              <a:rPr lang="ko-KR" altLang="en-US" sz="2000" b="1" dirty="0">
                <a:solidFill>
                  <a:prstClr val="white"/>
                </a:solidFill>
              </a:rPr>
              <a:t>코드 유지 및 보수</a:t>
            </a:r>
            <a:r>
              <a:rPr lang="en-US" altLang="ko-KR" sz="2000" b="1" dirty="0">
                <a:solidFill>
                  <a:prstClr val="white"/>
                </a:solidFill>
              </a:rPr>
              <a:t> 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3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60">
            <a:extLst>
              <a:ext uri="{FF2B5EF4-FFF2-40B4-BE49-F238E27FC236}">
                <a16:creationId xmlns:a16="http://schemas.microsoft.com/office/drawing/2014/main" id="{CB4F5A1F-D74F-41DB-951F-32186EA3E36C}"/>
              </a:ext>
            </a:extLst>
          </p:cNvPr>
          <p:cNvSpPr>
            <a:spLocks/>
          </p:cNvSpPr>
          <p:nvPr/>
        </p:nvSpPr>
        <p:spPr bwMode="auto">
          <a:xfrm>
            <a:off x="651710" y="57213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C4F9A130-FA06-4C64-B9C8-AF00295A3700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64872" y="18645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DB5A90-1F32-4C1B-896B-BCCE0929C683}"/>
              </a:ext>
            </a:extLst>
          </p:cNvPr>
          <p:cNvSpPr/>
          <p:nvPr/>
        </p:nvSpPr>
        <p:spPr>
          <a:xfrm>
            <a:off x="259893" y="198273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4. Q&amp;A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5CF4E-C8E3-44A9-A9BC-E2005BD66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459" y="1933089"/>
            <a:ext cx="6580094" cy="34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8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536EC232-9AA4-4660-BB0E-7E7DB83E8DD5}"/>
              </a:ext>
            </a:extLst>
          </p:cNvPr>
          <p:cNvSpPr/>
          <p:nvPr/>
        </p:nvSpPr>
        <p:spPr>
          <a:xfrm rot="5400000">
            <a:off x="1984944" y="3629777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9" name="사각형: 둥근 위쪽 모서리 28">
            <a:extLst>
              <a:ext uri="{FF2B5EF4-FFF2-40B4-BE49-F238E27FC236}">
                <a16:creationId xmlns:a16="http://schemas.microsoft.com/office/drawing/2014/main" id="{F1BDD37B-7760-4507-9565-85207079B91E}"/>
              </a:ext>
            </a:extLst>
          </p:cNvPr>
          <p:cNvSpPr/>
          <p:nvPr/>
        </p:nvSpPr>
        <p:spPr>
          <a:xfrm rot="5400000">
            <a:off x="2006132" y="-609855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7440C4-500E-4CAF-864F-E64044FDFD35}"/>
              </a:ext>
            </a:extLst>
          </p:cNvPr>
          <p:cNvSpPr/>
          <p:nvPr/>
        </p:nvSpPr>
        <p:spPr>
          <a:xfrm>
            <a:off x="4523282" y="1258895"/>
            <a:ext cx="36000" cy="1152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2329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white"/>
                </a:solidFill>
              </a:rPr>
              <a:t>목차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F8A17-91EC-48E5-862A-C21A6D02DF2A}"/>
              </a:ext>
            </a:extLst>
          </p:cNvPr>
          <p:cNvSpPr/>
          <p:nvPr/>
        </p:nvSpPr>
        <p:spPr>
          <a:xfrm>
            <a:off x="259891" y="1252874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1.</a:t>
            </a:r>
            <a:r>
              <a:rPr lang="ko-KR" altLang="en-US" sz="4400" kern="0" dirty="0">
                <a:solidFill>
                  <a:prstClr val="white"/>
                </a:solidFill>
              </a:rPr>
              <a:t> 앱 소개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3197234F-A97B-4A8A-A842-DDA555270B45}"/>
              </a:ext>
            </a:extLst>
          </p:cNvPr>
          <p:cNvSpPr/>
          <p:nvPr/>
        </p:nvSpPr>
        <p:spPr>
          <a:xfrm rot="5400000">
            <a:off x="1984944" y="803356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37A2F2-B826-4E38-9905-138343BDDD56}"/>
              </a:ext>
            </a:extLst>
          </p:cNvPr>
          <p:cNvSpPr/>
          <p:nvPr/>
        </p:nvSpPr>
        <p:spPr>
          <a:xfrm>
            <a:off x="259888" y="5491601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4. Q&amp;A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BDD9C5A5-694A-484C-9057-5850F2C4BE42}"/>
              </a:ext>
            </a:extLst>
          </p:cNvPr>
          <p:cNvSpPr/>
          <p:nvPr/>
        </p:nvSpPr>
        <p:spPr>
          <a:xfrm rot="5400000">
            <a:off x="1984944" y="2216567"/>
            <a:ext cx="919612" cy="4889500"/>
          </a:xfrm>
          <a:prstGeom prst="round2SameRect">
            <a:avLst>
              <a:gd name="adj1" fmla="val 16619"/>
              <a:gd name="adj2" fmla="val 0"/>
            </a:avLst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D74B60-BEE9-46C5-9AF9-54C79D545A65}"/>
              </a:ext>
            </a:extLst>
          </p:cNvPr>
          <p:cNvSpPr/>
          <p:nvPr/>
        </p:nvSpPr>
        <p:spPr>
          <a:xfrm>
            <a:off x="259890" y="4057125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3. </a:t>
            </a:r>
            <a:r>
              <a:rPr lang="ko-KR" altLang="en-US" sz="4400" kern="0" dirty="0">
                <a:solidFill>
                  <a:prstClr val="white"/>
                </a:solidFill>
              </a:rPr>
              <a:t>총평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593B6F-BF74-49AC-BD5D-3652644C98F7}"/>
              </a:ext>
            </a:extLst>
          </p:cNvPr>
          <p:cNvSpPr/>
          <p:nvPr/>
        </p:nvSpPr>
        <p:spPr>
          <a:xfrm>
            <a:off x="259889" y="2622649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2. </a:t>
            </a:r>
            <a:r>
              <a:rPr lang="ko-KR" altLang="en-US" sz="4400" kern="0" dirty="0">
                <a:solidFill>
                  <a:prstClr val="white"/>
                </a:solidFill>
              </a:rPr>
              <a:t>개발 결과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D27C5D-BBA4-403E-AF1B-8BCDBC36DA97}"/>
              </a:ext>
            </a:extLst>
          </p:cNvPr>
          <p:cNvSpPr/>
          <p:nvPr/>
        </p:nvSpPr>
        <p:spPr>
          <a:xfrm>
            <a:off x="4523282" y="2676175"/>
            <a:ext cx="36000" cy="1152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781559-6576-46B9-AB5D-5111B69954F0}"/>
              </a:ext>
            </a:extLst>
          </p:cNvPr>
          <p:cNvSpPr/>
          <p:nvPr/>
        </p:nvSpPr>
        <p:spPr>
          <a:xfrm>
            <a:off x="4523282" y="4085317"/>
            <a:ext cx="36000" cy="1152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2BAF57-7565-4355-B772-53CD3CDB6368}"/>
              </a:ext>
            </a:extLst>
          </p:cNvPr>
          <p:cNvSpPr/>
          <p:nvPr/>
        </p:nvSpPr>
        <p:spPr>
          <a:xfrm>
            <a:off x="4523282" y="5498527"/>
            <a:ext cx="36000" cy="1152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9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7BF871-AF87-467E-96F6-1E12A0555A05}"/>
              </a:ext>
            </a:extLst>
          </p:cNvPr>
          <p:cNvSpPr/>
          <p:nvPr/>
        </p:nvSpPr>
        <p:spPr>
          <a:xfrm>
            <a:off x="3122241" y="1535895"/>
            <a:ext cx="3089869" cy="11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white"/>
                </a:solidFill>
                <a:latin typeface="Arial Narrow" panose="020B0606020202030204" pitchFamily="34" charset="0"/>
              </a:rPr>
              <a:t>방탈출</a:t>
            </a:r>
            <a:r>
              <a:rPr lang="ko-KR" altLang="en-US" sz="2000" b="1" dirty="0">
                <a:solidFill>
                  <a:prstClr val="white"/>
                </a:solidFill>
                <a:latin typeface="Arial Narrow" panose="020B0606020202030204" pitchFamily="34" charset="0"/>
              </a:rPr>
              <a:t> 게임</a:t>
            </a:r>
            <a:endParaRPr lang="en-US" altLang="ko-KR" sz="2000" b="1" dirty="0">
              <a:solidFill>
                <a:prstClr val="white"/>
              </a:solidFill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- </a:t>
            </a:r>
            <a:r>
              <a:rPr lang="ko-KR" altLang="en-US" sz="1400" dirty="0">
                <a:solidFill>
                  <a:prstClr val="white"/>
                </a:solidFill>
              </a:rPr>
              <a:t>방에서 찾을 수 있는 여러가지 단서나 아이템을 활용하여</a:t>
            </a:r>
            <a:r>
              <a:rPr lang="en-US" altLang="ko-KR" sz="1400" dirty="0">
                <a:solidFill>
                  <a:prstClr val="white"/>
                </a:solidFill>
              </a:rPr>
              <a:t>, </a:t>
            </a:r>
            <a:r>
              <a:rPr lang="ko-KR" altLang="en-US" sz="1400" dirty="0">
                <a:solidFill>
                  <a:prstClr val="white"/>
                </a:solidFill>
              </a:rPr>
              <a:t>방을 탈출</a:t>
            </a:r>
            <a:r>
              <a:rPr lang="en-US" altLang="ko-KR" sz="1400" dirty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  <a:latin typeface="Arial Narrow" panose="020B0606020202030204" pitchFamily="34" charset="0"/>
              </a:rPr>
              <a:t>1. </a:t>
            </a:r>
            <a:r>
              <a:rPr lang="ko-KR" altLang="en-US" sz="4400" kern="0" dirty="0">
                <a:solidFill>
                  <a:prstClr val="white"/>
                </a:solidFill>
                <a:latin typeface="Arial Narrow" panose="020B0606020202030204" pitchFamily="34" charset="0"/>
              </a:rPr>
              <a:t>앱 소개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50D47DD-739B-42C0-AD16-686A72433A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3" y="1535895"/>
            <a:ext cx="2131076" cy="21310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2071711-B994-40BA-BDA7-9B969FCB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138" y="796736"/>
            <a:ext cx="2822969" cy="5648487"/>
          </a:xfrm>
          <a:prstGeom prst="rect">
            <a:avLst/>
          </a:prstGeom>
        </p:spPr>
      </p:pic>
      <p:pic>
        <p:nvPicPr>
          <p:cNvPr id="31" name="Picture 2" descr="í¬í ìµì ëí ì´ë¯¸ì§ ê²ìê²°ê³¼">
            <a:extLst>
              <a:ext uri="{FF2B5EF4-FFF2-40B4-BE49-F238E27FC236}">
                <a16:creationId xmlns:a16="http://schemas.microsoft.com/office/drawing/2014/main" id="{61D3385C-0232-4089-B67E-9403CB20A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21" y="4384652"/>
            <a:ext cx="11816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EC44C00-52BD-4383-8109-4AD65A595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116" y="1425920"/>
            <a:ext cx="2537012" cy="439011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7E78608-9B54-4EC3-848D-DB98DDB496BB}"/>
              </a:ext>
            </a:extLst>
          </p:cNvPr>
          <p:cNvSpPr/>
          <p:nvPr/>
        </p:nvSpPr>
        <p:spPr>
          <a:xfrm>
            <a:off x="8077198" y="4554071"/>
            <a:ext cx="546847" cy="591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9AC3F5-3E74-4910-8479-AE4C6C807E3B}"/>
              </a:ext>
            </a:extLst>
          </p:cNvPr>
          <p:cNvSpPr/>
          <p:nvPr/>
        </p:nvSpPr>
        <p:spPr>
          <a:xfrm>
            <a:off x="3122240" y="2804706"/>
            <a:ext cx="308986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- </a:t>
            </a:r>
            <a:r>
              <a:rPr lang="ko-KR" altLang="en-US" sz="1400" dirty="0">
                <a:solidFill>
                  <a:prstClr val="white"/>
                </a:solidFill>
              </a:rPr>
              <a:t>스테이지는 </a:t>
            </a:r>
            <a:r>
              <a:rPr lang="en-US" altLang="ko-KR" sz="1400" dirty="0">
                <a:solidFill>
                  <a:prstClr val="white"/>
                </a:solidFill>
              </a:rPr>
              <a:t>3</a:t>
            </a:r>
            <a:r>
              <a:rPr lang="ko-KR" altLang="en-US" sz="1400" dirty="0">
                <a:solidFill>
                  <a:prstClr val="white"/>
                </a:solidFill>
              </a:rPr>
              <a:t>가지로 이루어져 있으며</a:t>
            </a:r>
            <a:r>
              <a:rPr lang="en-US" altLang="ko-KR" sz="1400" dirty="0">
                <a:solidFill>
                  <a:prstClr val="white"/>
                </a:solidFill>
              </a:rPr>
              <a:t>, </a:t>
            </a:r>
            <a:r>
              <a:rPr lang="ko-KR" altLang="en-US" sz="1400" dirty="0">
                <a:solidFill>
                  <a:prstClr val="white"/>
                </a:solidFill>
              </a:rPr>
              <a:t>각자 디자인 함</a:t>
            </a:r>
            <a:r>
              <a:rPr lang="en-US" altLang="ko-KR" sz="1400" dirty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B2435E-A239-4779-998A-95607F253D14}"/>
              </a:ext>
            </a:extLst>
          </p:cNvPr>
          <p:cNvSpPr/>
          <p:nvPr/>
        </p:nvSpPr>
        <p:spPr>
          <a:xfrm>
            <a:off x="3122240" y="3704769"/>
            <a:ext cx="308986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</a:rPr>
              <a:t>- </a:t>
            </a:r>
            <a:r>
              <a:rPr lang="ko-KR" altLang="en-US" sz="1400" dirty="0">
                <a:solidFill>
                  <a:prstClr val="white"/>
                </a:solidFill>
              </a:rPr>
              <a:t>스테이지 속 퍼즐들을 해결해 나가면서</a:t>
            </a:r>
            <a:r>
              <a:rPr lang="en-US" altLang="ko-KR" sz="1400" dirty="0">
                <a:solidFill>
                  <a:prstClr val="white"/>
                </a:solidFill>
              </a:rPr>
              <a:t>, </a:t>
            </a:r>
            <a:r>
              <a:rPr lang="ko-KR" altLang="en-US" sz="1400" dirty="0">
                <a:solidFill>
                  <a:prstClr val="white"/>
                </a:solidFill>
              </a:rPr>
              <a:t>두뇌 개발에 도움을 줍니다</a:t>
            </a:r>
            <a:r>
              <a:rPr lang="en-US" altLang="ko-KR" sz="1400" dirty="0">
                <a:solidFill>
                  <a:prstClr val="white"/>
                </a:solidFill>
              </a:rPr>
              <a:t>.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49784-0718-4996-BEF9-ADB6E5204304}"/>
              </a:ext>
            </a:extLst>
          </p:cNvPr>
          <p:cNvSpPr txBox="1"/>
          <p:nvPr/>
        </p:nvSpPr>
        <p:spPr>
          <a:xfrm>
            <a:off x="806824" y="5816038"/>
            <a:ext cx="149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포토샵 활용</a:t>
            </a:r>
          </a:p>
        </p:txBody>
      </p:sp>
    </p:spTree>
    <p:extLst>
      <p:ext uri="{BB962C8B-B14F-4D97-AF65-F5344CB8AC3E}">
        <p14:creationId xmlns:p14="http://schemas.microsoft.com/office/powerpoint/2010/main" val="157985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60">
            <a:extLst>
              <a:ext uri="{FF2B5EF4-FFF2-40B4-BE49-F238E27FC236}">
                <a16:creationId xmlns:a16="http://schemas.microsoft.com/office/drawing/2014/main" id="{CB4F5A1F-D74F-41DB-951F-32186EA3E36C}"/>
              </a:ext>
            </a:extLst>
          </p:cNvPr>
          <p:cNvSpPr>
            <a:spLocks/>
          </p:cNvSpPr>
          <p:nvPr/>
        </p:nvSpPr>
        <p:spPr bwMode="auto">
          <a:xfrm>
            <a:off x="651710" y="57213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C4F9A130-FA06-4C64-B9C8-AF00295A3700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64872" y="18645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B5609D-62AE-4714-BDF8-6284F2967DFB}"/>
              </a:ext>
            </a:extLst>
          </p:cNvPr>
          <p:cNvSpPr/>
          <p:nvPr/>
        </p:nvSpPr>
        <p:spPr>
          <a:xfrm>
            <a:off x="813234" y="1490675"/>
            <a:ext cx="30898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0. </a:t>
            </a:r>
            <a:r>
              <a:rPr lang="ko-KR" altLang="en-US" b="1" dirty="0">
                <a:solidFill>
                  <a:prstClr val="white"/>
                </a:solidFill>
              </a:rPr>
              <a:t>공통적으로 사용된 기능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1059332" y="2455990"/>
            <a:ext cx="308986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2) </a:t>
            </a:r>
            <a:r>
              <a:rPr lang="ko-KR" altLang="en-US" sz="1200" b="1" dirty="0">
                <a:solidFill>
                  <a:schemeClr val="bg1"/>
                </a:solidFill>
              </a:rPr>
              <a:t>텍스트 뷰를 활용하여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스토리 전개</a:t>
            </a:r>
            <a:endParaRPr lang="en-US" altLang="ko-KR" sz="1200" u="sng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2. </a:t>
            </a:r>
            <a:r>
              <a:rPr lang="ko-KR" altLang="en-US" sz="4400" kern="0" dirty="0">
                <a:solidFill>
                  <a:prstClr val="white"/>
                </a:solidFill>
              </a:rPr>
              <a:t>개발 결과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37E17E1-7E4B-4CF5-BA2F-7CB566832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244" y="672353"/>
            <a:ext cx="2822969" cy="5759641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7D24EC-7387-4552-8D19-94C6836300AC}"/>
              </a:ext>
            </a:extLst>
          </p:cNvPr>
          <p:cNvSpPr/>
          <p:nvPr/>
        </p:nvSpPr>
        <p:spPr>
          <a:xfrm>
            <a:off x="1059332" y="2020040"/>
            <a:ext cx="35703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1) </a:t>
            </a:r>
            <a:r>
              <a:rPr lang="ko-KR" altLang="en-US" sz="1200" b="1" dirty="0">
                <a:solidFill>
                  <a:schemeClr val="bg1"/>
                </a:solidFill>
              </a:rPr>
              <a:t>커스텀 리스트 뷰를 활용하여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아이템 창 구현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240D58-F00F-434E-911E-0EF8CE0BBC38}"/>
              </a:ext>
            </a:extLst>
          </p:cNvPr>
          <p:cNvSpPr/>
          <p:nvPr/>
        </p:nvSpPr>
        <p:spPr>
          <a:xfrm>
            <a:off x="1059332" y="2923243"/>
            <a:ext cx="35703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3) </a:t>
            </a:r>
            <a:r>
              <a:rPr lang="en-US" altLang="ko-KR" sz="1200" b="1" dirty="0" err="1">
                <a:solidFill>
                  <a:schemeClr val="bg1"/>
                </a:solidFill>
              </a:rPr>
              <a:t>SharedPreference</a:t>
            </a:r>
            <a:r>
              <a:rPr lang="ko-KR" altLang="en-US" sz="1200" b="1" dirty="0">
                <a:solidFill>
                  <a:schemeClr val="bg1"/>
                </a:solidFill>
              </a:rPr>
              <a:t>를 활용하여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스토리 한번 읽고 나갔을 경우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스토리 읽을 필요 없도록 구현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69ACA3-98B1-4746-B5D8-FE9BE5C5F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661" y="1308846"/>
            <a:ext cx="2577727" cy="4489710"/>
          </a:xfrm>
          <a:prstGeom prst="rect">
            <a:avLst/>
          </a:prstGeom>
        </p:spPr>
      </p:pic>
      <p:pic>
        <p:nvPicPr>
          <p:cNvPr id="19" name="xxx">
            <a:hlinkClick r:id="" action="ppaction://media"/>
            <a:extLst>
              <a:ext uri="{FF2B5EF4-FFF2-40B4-BE49-F238E27FC236}">
                <a16:creationId xmlns:a16="http://schemas.microsoft.com/office/drawing/2014/main" id="{BF30AF2B-C709-43A9-904C-0C889F00A2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9936" y="79936"/>
            <a:ext cx="36576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60">
            <a:extLst>
              <a:ext uri="{FF2B5EF4-FFF2-40B4-BE49-F238E27FC236}">
                <a16:creationId xmlns:a16="http://schemas.microsoft.com/office/drawing/2014/main" id="{CB4F5A1F-D74F-41DB-951F-32186EA3E36C}"/>
              </a:ext>
            </a:extLst>
          </p:cNvPr>
          <p:cNvSpPr>
            <a:spLocks/>
          </p:cNvSpPr>
          <p:nvPr/>
        </p:nvSpPr>
        <p:spPr bwMode="auto">
          <a:xfrm>
            <a:off x="651710" y="57213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C4F9A130-FA06-4C64-B9C8-AF00295A3700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64872" y="18645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B5609D-62AE-4714-BDF8-6284F2967DFB}"/>
              </a:ext>
            </a:extLst>
          </p:cNvPr>
          <p:cNvSpPr/>
          <p:nvPr/>
        </p:nvSpPr>
        <p:spPr>
          <a:xfrm>
            <a:off x="813234" y="1490675"/>
            <a:ext cx="30898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1. </a:t>
            </a:r>
            <a:r>
              <a:rPr lang="ko-KR" altLang="en-US" b="1" dirty="0">
                <a:solidFill>
                  <a:prstClr val="white"/>
                </a:solidFill>
              </a:rPr>
              <a:t>게임 시작 화면 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1256942" y="2338083"/>
            <a:ext cx="308986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1) STAGE </a:t>
            </a:r>
            <a:r>
              <a:rPr lang="ko-KR" altLang="en-US" sz="1200" b="1" dirty="0">
                <a:solidFill>
                  <a:schemeClr val="bg1"/>
                </a:solidFill>
              </a:rPr>
              <a:t>선택창으로 이동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-&gt; </a:t>
            </a:r>
            <a:r>
              <a:rPr lang="ko-KR" altLang="en-US" sz="1200" u="sng" dirty="0">
                <a:solidFill>
                  <a:schemeClr val="bg1"/>
                </a:solidFill>
              </a:rPr>
              <a:t>애니메이션으로 시각적 효과 부여</a:t>
            </a:r>
            <a:r>
              <a:rPr lang="en-US" altLang="ko-KR" sz="1200" u="sng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2. </a:t>
            </a:r>
            <a:r>
              <a:rPr lang="ko-KR" altLang="en-US" sz="4400" kern="0" dirty="0">
                <a:solidFill>
                  <a:prstClr val="white"/>
                </a:solidFill>
              </a:rPr>
              <a:t>개발 결과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37E17E1-7E4B-4CF5-BA2F-7CB56683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44" y="672353"/>
            <a:ext cx="2822969" cy="57596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4185561-25FD-4719-B4B8-6B4A546DB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82" y="1308846"/>
            <a:ext cx="2546692" cy="44823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1D43D51-37E2-46A7-AA2B-4DCAF078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720" y="672354"/>
            <a:ext cx="2822969" cy="57741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27D97D-F0DE-4A56-8FA5-7D1F8C5B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745" y="1308846"/>
            <a:ext cx="2532917" cy="4482353"/>
          </a:xfrm>
          <a:prstGeom prst="rect">
            <a:avLst/>
          </a:prstGeom>
        </p:spPr>
      </p:pic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DD325073-903A-4A19-8E1C-2B8D713E9322}"/>
              </a:ext>
            </a:extLst>
          </p:cNvPr>
          <p:cNvCxnSpPr>
            <a:cxnSpLocks/>
            <a:endCxn id="29" idx="3"/>
          </p:cNvCxnSpPr>
          <p:nvPr/>
        </p:nvCxnSpPr>
        <p:spPr>
          <a:xfrm rot="16200000" flipV="1">
            <a:off x="3904252" y="3085951"/>
            <a:ext cx="2037043" cy="1151924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2F0DA4B-BAAF-4B26-A7B5-F5655599AC38}"/>
              </a:ext>
            </a:extLst>
          </p:cNvPr>
          <p:cNvSpPr/>
          <p:nvPr/>
        </p:nvSpPr>
        <p:spPr>
          <a:xfrm>
            <a:off x="5498731" y="4327041"/>
            <a:ext cx="1491995" cy="71112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7D24EC-7387-4552-8D19-94C6836300AC}"/>
              </a:ext>
            </a:extLst>
          </p:cNvPr>
          <p:cNvSpPr/>
          <p:nvPr/>
        </p:nvSpPr>
        <p:spPr>
          <a:xfrm>
            <a:off x="1256938" y="3840518"/>
            <a:ext cx="308986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2) SELECT STAGE </a:t>
            </a:r>
            <a:r>
              <a:rPr lang="ko-KR" altLang="en-US" sz="1200" b="1" dirty="0">
                <a:solidFill>
                  <a:schemeClr val="bg1"/>
                </a:solidFill>
              </a:rPr>
              <a:t>창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9F6535-B785-46F1-A605-FB2DEE511917}"/>
              </a:ext>
            </a:extLst>
          </p:cNvPr>
          <p:cNvSpPr/>
          <p:nvPr/>
        </p:nvSpPr>
        <p:spPr>
          <a:xfrm>
            <a:off x="1256940" y="4111382"/>
            <a:ext cx="308986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u="sng" dirty="0" err="1">
                <a:solidFill>
                  <a:schemeClr val="bg1"/>
                </a:solidFill>
              </a:rPr>
              <a:t>SharedPreference</a:t>
            </a:r>
            <a:r>
              <a:rPr lang="ko-KR" altLang="en-US" sz="1200" dirty="0">
                <a:solidFill>
                  <a:schemeClr val="bg1"/>
                </a:solidFill>
              </a:rPr>
              <a:t>를 사용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이전 </a:t>
            </a:r>
            <a:r>
              <a:rPr lang="en-US" altLang="ko-KR" sz="1200" dirty="0">
                <a:solidFill>
                  <a:schemeClr val="bg1"/>
                </a:solidFill>
              </a:rPr>
              <a:t>Stage </a:t>
            </a:r>
            <a:r>
              <a:rPr lang="ko-KR" altLang="en-US" sz="1200" dirty="0">
                <a:solidFill>
                  <a:schemeClr val="bg1"/>
                </a:solidFill>
              </a:rPr>
              <a:t>클리어 시 다음 스테이지 개방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E4AC24E-A438-466C-A05C-A292ED4B9F48}"/>
              </a:ext>
            </a:extLst>
          </p:cNvPr>
          <p:cNvCxnSpPr/>
          <p:nvPr/>
        </p:nvCxnSpPr>
        <p:spPr>
          <a:xfrm>
            <a:off x="7799294" y="3518647"/>
            <a:ext cx="55581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01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60">
            <a:extLst>
              <a:ext uri="{FF2B5EF4-FFF2-40B4-BE49-F238E27FC236}">
                <a16:creationId xmlns:a16="http://schemas.microsoft.com/office/drawing/2014/main" id="{CB4F5A1F-D74F-41DB-951F-32186EA3E36C}"/>
              </a:ext>
            </a:extLst>
          </p:cNvPr>
          <p:cNvSpPr>
            <a:spLocks/>
          </p:cNvSpPr>
          <p:nvPr/>
        </p:nvSpPr>
        <p:spPr bwMode="auto">
          <a:xfrm>
            <a:off x="651710" y="57213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C4F9A130-FA06-4C64-B9C8-AF00295A3700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64872" y="18645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B5609D-62AE-4714-BDF8-6284F2967DFB}"/>
              </a:ext>
            </a:extLst>
          </p:cNvPr>
          <p:cNvSpPr/>
          <p:nvPr/>
        </p:nvSpPr>
        <p:spPr>
          <a:xfrm>
            <a:off x="813234" y="1490675"/>
            <a:ext cx="308986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1. </a:t>
            </a:r>
            <a:r>
              <a:rPr lang="ko-KR" altLang="en-US" b="1" dirty="0">
                <a:solidFill>
                  <a:prstClr val="white"/>
                </a:solidFill>
              </a:rPr>
              <a:t>게임 시작 화면 영상 시연 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2. </a:t>
            </a:r>
            <a:r>
              <a:rPr lang="ko-KR" altLang="en-US" sz="4400" kern="0" dirty="0">
                <a:solidFill>
                  <a:prstClr val="white"/>
                </a:solidFill>
              </a:rPr>
              <a:t>개발 결과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KakaoTalk_Video_20190620_1412_12_021">
            <a:hlinkClick r:id="" action="ppaction://media"/>
            <a:extLst>
              <a:ext uri="{FF2B5EF4-FFF2-40B4-BE49-F238E27FC236}">
                <a16:creationId xmlns:a16="http://schemas.microsoft.com/office/drawing/2014/main" id="{7580D778-3440-4BEE-897F-458DB04AF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3950" y="182562"/>
            <a:ext cx="3657600" cy="64928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34D4DC-7371-4E5B-94A8-E8675D5C5542}"/>
              </a:ext>
            </a:extLst>
          </p:cNvPr>
          <p:cNvSpPr/>
          <p:nvPr/>
        </p:nvSpPr>
        <p:spPr>
          <a:xfrm>
            <a:off x="1256942" y="2338083"/>
            <a:ext cx="308986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1) STAGE </a:t>
            </a:r>
            <a:r>
              <a:rPr lang="ko-KR" altLang="en-US" sz="1200" b="1" dirty="0">
                <a:solidFill>
                  <a:schemeClr val="bg1"/>
                </a:solidFill>
              </a:rPr>
              <a:t>선택창으로 이동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-&gt; </a:t>
            </a:r>
            <a:r>
              <a:rPr lang="ko-KR" altLang="en-US" sz="1200" u="sng" dirty="0">
                <a:solidFill>
                  <a:schemeClr val="bg1"/>
                </a:solidFill>
              </a:rPr>
              <a:t>애니메이션으로 시각적 효과 부여</a:t>
            </a:r>
            <a:r>
              <a:rPr lang="en-US" altLang="ko-KR" sz="1200" u="sng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5D658E-3582-480D-8BAD-DCBEBF2F260B}"/>
              </a:ext>
            </a:extLst>
          </p:cNvPr>
          <p:cNvSpPr/>
          <p:nvPr/>
        </p:nvSpPr>
        <p:spPr>
          <a:xfrm>
            <a:off x="1256938" y="3840518"/>
            <a:ext cx="308986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2) SELECT STAGE </a:t>
            </a:r>
            <a:r>
              <a:rPr lang="ko-KR" altLang="en-US" sz="1200" b="1" dirty="0">
                <a:solidFill>
                  <a:schemeClr val="bg1"/>
                </a:solidFill>
              </a:rPr>
              <a:t>창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759B0A-4BC7-4069-ADEA-4A76676A6F33}"/>
              </a:ext>
            </a:extLst>
          </p:cNvPr>
          <p:cNvSpPr/>
          <p:nvPr/>
        </p:nvSpPr>
        <p:spPr>
          <a:xfrm>
            <a:off x="1319691" y="4538942"/>
            <a:ext cx="308986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en-US" altLang="ko-KR" sz="1200" u="sng" dirty="0" err="1">
                <a:solidFill>
                  <a:schemeClr val="bg1"/>
                </a:solidFill>
              </a:rPr>
              <a:t>SharedPreference</a:t>
            </a:r>
            <a:r>
              <a:rPr lang="ko-KR" altLang="en-US" sz="1200" dirty="0">
                <a:solidFill>
                  <a:schemeClr val="bg1"/>
                </a:solidFill>
              </a:rPr>
              <a:t>를 사용하여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이전 </a:t>
            </a:r>
            <a:r>
              <a:rPr lang="en-US" altLang="ko-KR" sz="1200" dirty="0">
                <a:solidFill>
                  <a:schemeClr val="bg1"/>
                </a:solidFill>
              </a:rPr>
              <a:t>Stage </a:t>
            </a:r>
            <a:r>
              <a:rPr lang="ko-KR" altLang="en-US" sz="1200" dirty="0">
                <a:solidFill>
                  <a:schemeClr val="bg1"/>
                </a:solidFill>
              </a:rPr>
              <a:t>클리어 시 다음 스테이지 개방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253778-6F66-407B-92F8-BF46297269BE}"/>
              </a:ext>
            </a:extLst>
          </p:cNvPr>
          <p:cNvSpPr/>
          <p:nvPr/>
        </p:nvSpPr>
        <p:spPr>
          <a:xfrm>
            <a:off x="1256938" y="4187499"/>
            <a:ext cx="308986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ko-KR" altLang="en-US" sz="1200" dirty="0">
                <a:solidFill>
                  <a:schemeClr val="bg1"/>
                </a:solidFill>
              </a:rPr>
              <a:t>처음에는 </a:t>
            </a:r>
            <a:r>
              <a:rPr lang="en-US" altLang="ko-KR" sz="1200" dirty="0">
                <a:solidFill>
                  <a:schemeClr val="bg1"/>
                </a:solidFill>
              </a:rPr>
              <a:t>Stage2</a:t>
            </a:r>
            <a:r>
              <a:rPr lang="ko-KR" altLang="en-US" sz="1200" dirty="0">
                <a:solidFill>
                  <a:schemeClr val="bg1"/>
                </a:solidFill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</a:rPr>
              <a:t>Stage3</a:t>
            </a:r>
            <a:r>
              <a:rPr lang="ko-KR" altLang="en-US" sz="1200" dirty="0">
                <a:solidFill>
                  <a:schemeClr val="bg1"/>
                </a:solidFill>
              </a:rPr>
              <a:t>는 잠겨 있음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r>
              <a:rPr lang="ko-KR" altLang="en-US" sz="1200" u="sng" dirty="0">
                <a:solidFill>
                  <a:schemeClr val="bg1"/>
                </a:solidFill>
              </a:rPr>
              <a:t>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8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60">
            <a:extLst>
              <a:ext uri="{FF2B5EF4-FFF2-40B4-BE49-F238E27FC236}">
                <a16:creationId xmlns:a16="http://schemas.microsoft.com/office/drawing/2014/main" id="{CB4F5A1F-D74F-41DB-951F-32186EA3E36C}"/>
              </a:ext>
            </a:extLst>
          </p:cNvPr>
          <p:cNvSpPr>
            <a:spLocks/>
          </p:cNvSpPr>
          <p:nvPr/>
        </p:nvSpPr>
        <p:spPr bwMode="auto">
          <a:xfrm>
            <a:off x="651710" y="57213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C4F9A130-FA06-4C64-B9C8-AF00295A3700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64872" y="18645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B5609D-62AE-4714-BDF8-6284F2967DFB}"/>
              </a:ext>
            </a:extLst>
          </p:cNvPr>
          <p:cNvSpPr/>
          <p:nvPr/>
        </p:nvSpPr>
        <p:spPr>
          <a:xfrm>
            <a:off x="813233" y="1304056"/>
            <a:ext cx="30898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2. STAGE 1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1101131" y="2112694"/>
            <a:ext cx="308986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1) </a:t>
            </a:r>
            <a:r>
              <a:rPr lang="ko-KR" altLang="en-US" sz="1200" b="1" dirty="0">
                <a:solidFill>
                  <a:schemeClr val="bg1"/>
                </a:solidFill>
              </a:rPr>
              <a:t>텍스트 뷰를 활용하여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스토리 진행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endParaRPr lang="en-US" altLang="ko-KR" sz="1200" u="sng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2. </a:t>
            </a:r>
            <a:r>
              <a:rPr lang="ko-KR" altLang="en-US" sz="4400" kern="0" dirty="0">
                <a:solidFill>
                  <a:prstClr val="white"/>
                </a:solidFill>
              </a:rPr>
              <a:t>개발 결과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7D24EC-7387-4552-8D19-94C6836300AC}"/>
              </a:ext>
            </a:extLst>
          </p:cNvPr>
          <p:cNvSpPr/>
          <p:nvPr/>
        </p:nvSpPr>
        <p:spPr>
          <a:xfrm>
            <a:off x="1101131" y="2599577"/>
            <a:ext cx="308986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2) </a:t>
            </a:r>
            <a:r>
              <a:rPr lang="ko-KR" altLang="en-US" sz="1200" b="1" dirty="0">
                <a:solidFill>
                  <a:schemeClr val="bg1"/>
                </a:solidFill>
              </a:rPr>
              <a:t>버튼에 조건 문 활용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stage1">
            <a:hlinkClick r:id="" action="ppaction://media"/>
            <a:extLst>
              <a:ext uri="{FF2B5EF4-FFF2-40B4-BE49-F238E27FC236}">
                <a16:creationId xmlns:a16="http://schemas.microsoft.com/office/drawing/2014/main" id="{8AC3AF44-5AF1-4CFC-9926-DDC66A0AF4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2942" y="90301"/>
            <a:ext cx="3657600" cy="650716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F0440D-67C9-4193-BEDB-1D583E0B6025}"/>
              </a:ext>
            </a:extLst>
          </p:cNvPr>
          <p:cNvSpPr/>
          <p:nvPr/>
        </p:nvSpPr>
        <p:spPr>
          <a:xfrm>
            <a:off x="1101131" y="3095383"/>
            <a:ext cx="308986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3) </a:t>
            </a:r>
            <a:r>
              <a:rPr lang="ko-KR" altLang="en-US" sz="1200" b="1" dirty="0">
                <a:solidFill>
                  <a:schemeClr val="bg1"/>
                </a:solidFill>
              </a:rPr>
              <a:t>아이템 창에 아무것도 없음을 보여줌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808A6B-B9C8-402F-8A2F-F8D73EC30E17}"/>
              </a:ext>
            </a:extLst>
          </p:cNvPr>
          <p:cNvSpPr/>
          <p:nvPr/>
        </p:nvSpPr>
        <p:spPr>
          <a:xfrm>
            <a:off x="1101131" y="3596497"/>
            <a:ext cx="308986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4) </a:t>
            </a:r>
            <a:r>
              <a:rPr lang="ko-KR" altLang="en-US" sz="1200" b="1" dirty="0">
                <a:solidFill>
                  <a:schemeClr val="bg1"/>
                </a:solidFill>
              </a:rPr>
              <a:t>단서를 이용하여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아이템 획득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5D503E-C2C2-4B2C-9F07-1A89C6402566}"/>
              </a:ext>
            </a:extLst>
          </p:cNvPr>
          <p:cNvSpPr/>
          <p:nvPr/>
        </p:nvSpPr>
        <p:spPr>
          <a:xfrm>
            <a:off x="1101131" y="4098351"/>
            <a:ext cx="308986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5) </a:t>
            </a:r>
            <a:r>
              <a:rPr lang="en-US" altLang="ko-KR" sz="1200" b="1" dirty="0" err="1">
                <a:solidFill>
                  <a:schemeClr val="bg1"/>
                </a:solidFill>
              </a:rPr>
              <a:t>SharedPreference</a:t>
            </a:r>
            <a:r>
              <a:rPr lang="ko-KR" altLang="en-US" sz="1200" b="1" dirty="0">
                <a:solidFill>
                  <a:schemeClr val="bg1"/>
                </a:solidFill>
              </a:rPr>
              <a:t>를 활용하여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포스터 뒤 단서 획득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049AE37-4BBE-4946-A77E-D4043C585CDC}"/>
              </a:ext>
            </a:extLst>
          </p:cNvPr>
          <p:cNvSpPr/>
          <p:nvPr/>
        </p:nvSpPr>
        <p:spPr>
          <a:xfrm>
            <a:off x="1101131" y="4718336"/>
            <a:ext cx="308986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6) </a:t>
            </a:r>
            <a:r>
              <a:rPr lang="ko-KR" altLang="en-US" sz="1200" b="1" dirty="0">
                <a:solidFill>
                  <a:schemeClr val="bg1"/>
                </a:solidFill>
              </a:rPr>
              <a:t>단서로 방 탈출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E0B70E-B428-480C-B2E8-A37F80C4D049}"/>
              </a:ext>
            </a:extLst>
          </p:cNvPr>
          <p:cNvSpPr/>
          <p:nvPr/>
        </p:nvSpPr>
        <p:spPr>
          <a:xfrm>
            <a:off x="1101131" y="5220327"/>
            <a:ext cx="308986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7) </a:t>
            </a:r>
            <a:r>
              <a:rPr lang="ko-KR" altLang="en-US" sz="1200" b="1" dirty="0">
                <a:solidFill>
                  <a:schemeClr val="bg1"/>
                </a:solidFill>
              </a:rPr>
              <a:t>한번 읽은 스토리는 사라지는 모습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-&gt; </a:t>
            </a:r>
            <a:r>
              <a:rPr lang="en-US" altLang="ko-KR" sz="1200" b="1" dirty="0" err="1">
                <a:solidFill>
                  <a:schemeClr val="bg1"/>
                </a:solidFill>
              </a:rPr>
              <a:t>SharedPreference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활용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9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60">
            <a:extLst>
              <a:ext uri="{FF2B5EF4-FFF2-40B4-BE49-F238E27FC236}">
                <a16:creationId xmlns:a16="http://schemas.microsoft.com/office/drawing/2014/main" id="{CB4F5A1F-D74F-41DB-951F-32186EA3E36C}"/>
              </a:ext>
            </a:extLst>
          </p:cNvPr>
          <p:cNvSpPr>
            <a:spLocks/>
          </p:cNvSpPr>
          <p:nvPr/>
        </p:nvSpPr>
        <p:spPr bwMode="auto">
          <a:xfrm>
            <a:off x="651710" y="57213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C4F9A130-FA06-4C64-B9C8-AF00295A3700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64872" y="18645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B5609D-62AE-4714-BDF8-6284F2967DFB}"/>
              </a:ext>
            </a:extLst>
          </p:cNvPr>
          <p:cNvSpPr/>
          <p:nvPr/>
        </p:nvSpPr>
        <p:spPr>
          <a:xfrm>
            <a:off x="813233" y="1304056"/>
            <a:ext cx="30898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3. STAGE 2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5052A-5777-408D-B60D-4043A5C02E36}"/>
              </a:ext>
            </a:extLst>
          </p:cNvPr>
          <p:cNvSpPr/>
          <p:nvPr/>
        </p:nvSpPr>
        <p:spPr>
          <a:xfrm>
            <a:off x="813233" y="2688804"/>
            <a:ext cx="369047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2) </a:t>
            </a:r>
            <a:r>
              <a:rPr lang="ko-KR" altLang="en-US" sz="1200" b="1" dirty="0">
                <a:solidFill>
                  <a:schemeClr val="bg1"/>
                </a:solidFill>
              </a:rPr>
              <a:t>팝업 액티비티 활용하여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뒤로 가기 구현</a:t>
            </a:r>
            <a:endParaRPr lang="en-US" altLang="ko-KR" sz="1200" u="sng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2. </a:t>
            </a:r>
            <a:r>
              <a:rPr lang="ko-KR" altLang="en-US" sz="4400" kern="0" dirty="0">
                <a:solidFill>
                  <a:prstClr val="white"/>
                </a:solidFill>
              </a:rPr>
              <a:t>개발 결과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7D24EC-7387-4552-8D19-94C6836300AC}"/>
              </a:ext>
            </a:extLst>
          </p:cNvPr>
          <p:cNvSpPr/>
          <p:nvPr/>
        </p:nvSpPr>
        <p:spPr>
          <a:xfrm>
            <a:off x="813233" y="3216797"/>
            <a:ext cx="31850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3) Item</a:t>
            </a:r>
            <a:r>
              <a:rPr lang="ko-KR" altLang="en-US" sz="1200" b="1" dirty="0">
                <a:solidFill>
                  <a:schemeClr val="bg1"/>
                </a:solidFill>
              </a:rPr>
              <a:t>창에 아무것도 없는 모습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CC0D74-4E11-483E-A4E8-2E49AC2B0280}"/>
              </a:ext>
            </a:extLst>
          </p:cNvPr>
          <p:cNvSpPr/>
          <p:nvPr/>
        </p:nvSpPr>
        <p:spPr>
          <a:xfrm>
            <a:off x="813234" y="3719934"/>
            <a:ext cx="388427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4) </a:t>
            </a:r>
            <a:r>
              <a:rPr lang="en-US" altLang="ko-KR" sz="1200" b="1" dirty="0" err="1">
                <a:solidFill>
                  <a:schemeClr val="bg1"/>
                </a:solidFill>
              </a:rPr>
              <a:t>SharedPreference</a:t>
            </a:r>
            <a:r>
              <a:rPr lang="ko-KR" altLang="en-US" sz="1200" b="1" dirty="0">
                <a:solidFill>
                  <a:schemeClr val="bg1"/>
                </a:solidFill>
              </a:rPr>
              <a:t>와 여러 조건 활용하여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아이템이 없는 경우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클릭해도 이벤트 발생하지 않는 모습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61CC6B-CBF5-41E7-AA66-03596378DE58}"/>
              </a:ext>
            </a:extLst>
          </p:cNvPr>
          <p:cNvSpPr/>
          <p:nvPr/>
        </p:nvSpPr>
        <p:spPr>
          <a:xfrm>
            <a:off x="813232" y="4469050"/>
            <a:ext cx="40008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5) </a:t>
            </a:r>
            <a:r>
              <a:rPr lang="ko-KR" altLang="en-US" sz="1200" b="1" dirty="0">
                <a:solidFill>
                  <a:schemeClr val="bg1"/>
                </a:solidFill>
              </a:rPr>
              <a:t>아이템 얻는 과정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r>
              <a:rPr lang="ko-KR" altLang="en-US" sz="1200" b="1" dirty="0">
                <a:solidFill>
                  <a:schemeClr val="bg1"/>
                </a:solidFill>
              </a:rPr>
              <a:t>아이템이 아이템창에 저장된 모습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2" name="stage1">
            <a:hlinkClick r:id="" action="ppaction://media"/>
            <a:extLst>
              <a:ext uri="{FF2B5EF4-FFF2-40B4-BE49-F238E27FC236}">
                <a16:creationId xmlns:a16="http://schemas.microsoft.com/office/drawing/2014/main" id="{5F8CBBA4-ECF4-46CA-8495-E079FE1081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8819" y="153388"/>
            <a:ext cx="3690470" cy="65512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AD7E51-958D-4622-B400-FE715A887DD5}"/>
              </a:ext>
            </a:extLst>
          </p:cNvPr>
          <p:cNvSpPr/>
          <p:nvPr/>
        </p:nvSpPr>
        <p:spPr>
          <a:xfrm>
            <a:off x="802638" y="2119129"/>
            <a:ext cx="31850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1) </a:t>
            </a:r>
            <a:r>
              <a:rPr lang="en-US" altLang="ko-KR" sz="1200" b="1" dirty="0" err="1">
                <a:solidFill>
                  <a:schemeClr val="bg1"/>
                </a:solidFill>
              </a:rPr>
              <a:t>TextView</a:t>
            </a:r>
            <a:r>
              <a:rPr lang="en-US" altLang="ko-KR" sz="1200" b="1" dirty="0">
                <a:solidFill>
                  <a:schemeClr val="bg1"/>
                </a:solidFill>
              </a:rPr>
              <a:t>, Toast</a:t>
            </a:r>
            <a:r>
              <a:rPr lang="ko-KR" altLang="en-US" sz="1200" b="1" dirty="0">
                <a:solidFill>
                  <a:schemeClr val="bg1"/>
                </a:solidFill>
              </a:rPr>
              <a:t>를 활용하여 스토리 전개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FD96C2-6F69-4C3D-BF71-C342DEFB5F2D}"/>
              </a:ext>
            </a:extLst>
          </p:cNvPr>
          <p:cNvSpPr/>
          <p:nvPr/>
        </p:nvSpPr>
        <p:spPr>
          <a:xfrm>
            <a:off x="802638" y="5036310"/>
            <a:ext cx="40008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6) </a:t>
            </a:r>
            <a:r>
              <a:rPr lang="ko-KR" altLang="en-US" sz="1200" b="1" dirty="0">
                <a:solidFill>
                  <a:schemeClr val="bg1"/>
                </a:solidFill>
              </a:rPr>
              <a:t>미니 게임 모습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r>
              <a:rPr lang="ko-KR" altLang="en-US" sz="1200" b="1" dirty="0">
                <a:solidFill>
                  <a:schemeClr val="bg1"/>
                </a:solidFill>
              </a:rPr>
              <a:t>난수 발생 보여줌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9E01F0-CA85-4861-9400-CDA387C5D702}"/>
              </a:ext>
            </a:extLst>
          </p:cNvPr>
          <p:cNvSpPr/>
          <p:nvPr/>
        </p:nvSpPr>
        <p:spPr>
          <a:xfrm>
            <a:off x="813232" y="5603570"/>
            <a:ext cx="40008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7) </a:t>
            </a:r>
            <a:r>
              <a:rPr lang="ko-KR" altLang="en-US" sz="1200" b="1" dirty="0">
                <a:solidFill>
                  <a:schemeClr val="bg1"/>
                </a:solidFill>
              </a:rPr>
              <a:t>단서를 활용하여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방 탈출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912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60">
            <a:extLst>
              <a:ext uri="{FF2B5EF4-FFF2-40B4-BE49-F238E27FC236}">
                <a16:creationId xmlns:a16="http://schemas.microsoft.com/office/drawing/2014/main" id="{CB4F5A1F-D74F-41DB-951F-32186EA3E36C}"/>
              </a:ext>
            </a:extLst>
          </p:cNvPr>
          <p:cNvSpPr>
            <a:spLocks/>
          </p:cNvSpPr>
          <p:nvPr/>
        </p:nvSpPr>
        <p:spPr bwMode="auto">
          <a:xfrm>
            <a:off x="651710" y="5721302"/>
            <a:ext cx="161524" cy="14136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C4F9A130-FA06-4C64-B9C8-AF00295A3700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64872" y="1864560"/>
            <a:ext cx="111637" cy="13705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B5609D-62AE-4714-BDF8-6284F2967DFB}"/>
              </a:ext>
            </a:extLst>
          </p:cNvPr>
          <p:cNvSpPr/>
          <p:nvPr/>
        </p:nvSpPr>
        <p:spPr>
          <a:xfrm>
            <a:off x="813233" y="1304056"/>
            <a:ext cx="30898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3. STAGE 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EDB60A-88EE-4624-924F-1D4B6948100C}"/>
              </a:ext>
            </a:extLst>
          </p:cNvPr>
          <p:cNvSpPr/>
          <p:nvPr/>
        </p:nvSpPr>
        <p:spPr>
          <a:xfrm>
            <a:off x="259893" y="198273"/>
            <a:ext cx="5518159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prstClr val="white"/>
                </a:solidFill>
              </a:rPr>
              <a:t>2. </a:t>
            </a:r>
            <a:r>
              <a:rPr lang="ko-KR" altLang="en-US" sz="4400" kern="0" dirty="0">
                <a:solidFill>
                  <a:prstClr val="white"/>
                </a:solidFill>
              </a:rPr>
              <a:t>개발 결과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2B56811-2E7B-4FBF-99CB-4CECF20A9AC0}"/>
              </a:ext>
            </a:extLst>
          </p:cNvPr>
          <p:cNvSpPr/>
          <p:nvPr/>
        </p:nvSpPr>
        <p:spPr>
          <a:xfrm>
            <a:off x="0" y="472736"/>
            <a:ext cx="45719" cy="64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stage3">
            <a:hlinkClick r:id="" action="ppaction://media"/>
            <a:extLst>
              <a:ext uri="{FF2B5EF4-FFF2-40B4-BE49-F238E27FC236}">
                <a16:creationId xmlns:a16="http://schemas.microsoft.com/office/drawing/2014/main" id="{993DBE83-3508-4A28-BC54-C6F7C445EA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2577" y="95074"/>
            <a:ext cx="3657600" cy="64928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1973F3-D384-44E7-AEC9-2CE9690D1821}"/>
              </a:ext>
            </a:extLst>
          </p:cNvPr>
          <p:cNvSpPr/>
          <p:nvPr/>
        </p:nvSpPr>
        <p:spPr>
          <a:xfrm>
            <a:off x="1101130" y="2112694"/>
            <a:ext cx="3998293" cy="2826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b="1" dirty="0">
                <a:solidFill>
                  <a:schemeClr val="bg1"/>
                </a:solidFill>
              </a:rPr>
              <a:t>텍스트 뷰를 활용하여</a:t>
            </a:r>
            <a:r>
              <a:rPr lang="en-US" altLang="ko-KR" sz="1200" b="1" dirty="0">
                <a:solidFill>
                  <a:schemeClr val="bg1"/>
                </a:solidFill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</a:rPr>
              <a:t>스토리 진행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>
                <a:solidFill>
                  <a:schemeClr val="bg1"/>
                </a:solidFill>
              </a:rPr>
              <a:t>아이템 창이 </a:t>
            </a:r>
            <a:r>
              <a:rPr lang="ko-KR" altLang="en-US" sz="1200" dirty="0" err="1">
                <a:solidFill>
                  <a:schemeClr val="bg1"/>
                </a:solidFill>
              </a:rPr>
              <a:t>비어있는</a:t>
            </a:r>
            <a:r>
              <a:rPr lang="ko-KR" altLang="en-US" sz="1200" dirty="0">
                <a:solidFill>
                  <a:schemeClr val="bg1"/>
                </a:solidFill>
              </a:rPr>
              <a:t> 모습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200" dirty="0" err="1">
                <a:solidFill>
                  <a:schemeClr val="bg1"/>
                </a:solidFill>
              </a:rPr>
              <a:t>SharedPreference</a:t>
            </a:r>
            <a:r>
              <a:rPr lang="ko-KR" altLang="en-US" sz="1200" dirty="0">
                <a:solidFill>
                  <a:schemeClr val="bg1"/>
                </a:solidFill>
              </a:rPr>
              <a:t>활용하여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아이템 없는 경우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원하는 이벤트가 실행되지 않는 모습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>
                <a:solidFill>
                  <a:schemeClr val="bg1"/>
                </a:solidFill>
              </a:rPr>
              <a:t>간단한 퀴즈로 아이템 획득 </a:t>
            </a:r>
            <a:r>
              <a:rPr lang="en-US" altLang="ko-KR" sz="1200" dirty="0">
                <a:solidFill>
                  <a:schemeClr val="bg1"/>
                </a:solidFill>
              </a:rPr>
              <a:t>(DB</a:t>
            </a:r>
            <a:r>
              <a:rPr lang="ko-KR" altLang="en-US" sz="1200" dirty="0">
                <a:solidFill>
                  <a:schemeClr val="bg1"/>
                </a:solidFill>
              </a:rPr>
              <a:t> 활용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>
                <a:solidFill>
                  <a:schemeClr val="bg1"/>
                </a:solidFill>
              </a:rPr>
              <a:t>아이템 창에서 아이템 확인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>
                <a:solidFill>
                  <a:schemeClr val="bg1"/>
                </a:solidFill>
              </a:rPr>
              <a:t>함정에서 아이템 초기화</a:t>
            </a:r>
            <a:r>
              <a:rPr lang="en-US" altLang="ko-KR" sz="1200" dirty="0">
                <a:solidFill>
                  <a:schemeClr val="bg1"/>
                </a:solidFill>
              </a:rPr>
              <a:t>(DB </a:t>
            </a:r>
            <a:r>
              <a:rPr lang="ko-KR" altLang="en-US" sz="1200" dirty="0">
                <a:solidFill>
                  <a:schemeClr val="bg1"/>
                </a:solidFill>
              </a:rPr>
              <a:t>및 </a:t>
            </a:r>
            <a:r>
              <a:rPr lang="en-US" altLang="ko-KR" sz="1200" dirty="0" err="1">
                <a:solidFill>
                  <a:schemeClr val="bg1"/>
                </a:solidFill>
              </a:rPr>
              <a:t>SharedPreference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>
                <a:solidFill>
                  <a:schemeClr val="bg1"/>
                </a:solidFill>
              </a:rPr>
              <a:t>획득한 아이템으로 앞서 실행 못한 이벤트들 실행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>
                <a:solidFill>
                  <a:schemeClr val="bg1"/>
                </a:solidFill>
              </a:rPr>
              <a:t>방 탈출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>
                <a:solidFill>
                  <a:schemeClr val="bg1"/>
                </a:solidFill>
              </a:rPr>
              <a:t>엔딩 </a:t>
            </a:r>
            <a:r>
              <a:rPr lang="en-US" altLang="ko-KR" sz="1200" dirty="0">
                <a:solidFill>
                  <a:schemeClr val="bg1"/>
                </a:solidFill>
              </a:rPr>
              <a:t>- </a:t>
            </a:r>
            <a:r>
              <a:rPr lang="en-US" altLang="ko-KR" sz="1200" b="1" dirty="0" err="1">
                <a:solidFill>
                  <a:schemeClr val="bg1"/>
                </a:solidFill>
              </a:rPr>
              <a:t>MediaPlayer</a:t>
            </a:r>
            <a:r>
              <a:rPr lang="ko-KR" altLang="en-US" sz="1200" b="1" dirty="0">
                <a:solidFill>
                  <a:schemeClr val="bg1"/>
                </a:solidFill>
              </a:rPr>
              <a:t>활용하여  슬픈 음악 재생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8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466</Words>
  <Application>Microsoft Office PowerPoint</Application>
  <PresentationFormat>와이드스크린</PresentationFormat>
  <Paragraphs>80</Paragraphs>
  <Slides>12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Arial</vt:lpstr>
      <vt:lpstr>Arial Narrow</vt:lpstr>
      <vt:lpstr>Ravie</vt:lpstr>
      <vt:lpstr>Verdana Pro SemiBold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이연걸</dc:creator>
  <cp:lastModifiedBy>이 연걸</cp:lastModifiedBy>
  <cp:revision>42</cp:revision>
  <dcterms:created xsi:type="dcterms:W3CDTF">2019-04-30T07:08:39Z</dcterms:created>
  <dcterms:modified xsi:type="dcterms:W3CDTF">2019-06-20T06:27:14Z</dcterms:modified>
</cp:coreProperties>
</file>